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304" r:id="rId2"/>
    <p:sldId id="264" r:id="rId3"/>
    <p:sldId id="283" r:id="rId4"/>
    <p:sldId id="333" r:id="rId5"/>
    <p:sldId id="334" r:id="rId6"/>
    <p:sldId id="335" r:id="rId7"/>
    <p:sldId id="305" r:id="rId8"/>
    <p:sldId id="308" r:id="rId9"/>
    <p:sldId id="309" r:id="rId10"/>
    <p:sldId id="310" r:id="rId11"/>
    <p:sldId id="337" r:id="rId12"/>
    <p:sldId id="338" r:id="rId13"/>
    <p:sldId id="341" r:id="rId14"/>
    <p:sldId id="351" r:id="rId15"/>
    <p:sldId id="352" r:id="rId16"/>
    <p:sldId id="346" r:id="rId17"/>
    <p:sldId id="347" r:id="rId18"/>
    <p:sldId id="348" r:id="rId19"/>
    <p:sldId id="349" r:id="rId20"/>
    <p:sldId id="350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136" d="100"/>
          <a:sy n="136" d="100"/>
        </p:scale>
        <p:origin x="-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249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/>
              <a:t>Family Law: A View From The Bench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/>
              <a:t>1-21-2011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/>
              <a:t>East Valley Bar Association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42ADB6B-4C69-4B80-B0A0-BB8D8422F6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/>
              <a:t>Family Law: A View From The Bench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/>
              <a:t>1-21-2011</a:t>
            </a:r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/>
              <a:t>East Valley Bar Association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1BE50C4-7515-40B1-8F82-3892D6279C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Family Law: A View From The Bench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1-21-2011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East Valley Bar Association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65C6F-9A87-464D-830B-89E5798071BA}" type="slidenum">
              <a:rPr lang="en-US"/>
              <a:pPr/>
              <a:t>1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Family Law: A View From The Bench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1-21-2011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East Valley Bar Association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D49EA-E07C-49EA-BAFD-5A9CA8858136}" type="slidenum">
              <a:rPr lang="en-US"/>
              <a:pPr/>
              <a:t>10</a:t>
            </a:fld>
            <a:endParaRPr 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EB0C03-D7E2-4223-9524-D8ED50F31A71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728933-D9B6-483F-9AF8-F51F4144D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3062-DD8C-4BB5-9820-60AEF83467D0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FE5FD-3CB3-403C-9281-D2A7ED957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7F4A1-6BC2-4FEF-872C-0B88A4353BFC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8B78-EC81-44FA-90C6-FA68A202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323B-96B0-4D5C-8BC2-B8AF61CB23EA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7AAE-79EC-4155-879C-B4F830987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E32C-0F26-47EA-9AE1-69CD0C79F80A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193F-4B9D-4C79-92C7-EB20652BE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C9DD-3F94-4BED-B589-2E725DFFB73F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E5AC4C-4A79-4AE4-9275-B6D7415B1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18531-9CA6-45E5-B4D7-0AA2C0BE349B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4CEE8-FEED-4F7F-8315-D9A4B2753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4C92-E74C-4019-9C2D-5C3FC260ECD9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641DD-2C45-4581-A5EB-D14114D24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B718-B3D9-43F3-B89E-3A4D93887C28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D9640-9F06-4AAD-9235-F4739C180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1B33-CC91-4D91-B1B8-A5C91B10D562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5B2DD7-388F-4F3A-9420-7DBFAADEB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220C4-A9BA-4284-99F3-0E992A5E8A5C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57A4-13D0-4E15-AE7A-6E5B48EC0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A4A76-5056-4194-BFE1-800A648C4FB5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60F4A6E-BA3F-47BD-8DE0-DE484A77E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1B825B-D67F-4930-B40A-98BEE790148C}" type="datetimeFigureOut">
              <a:rPr lang="en-US"/>
              <a:pPr>
                <a:defRPr/>
              </a:pPr>
              <a:t>1/20/2011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CE205A-0CAD-497C-BDC3-0E530C6E8E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82" r:id="rId3"/>
    <p:sldLayoutId id="2147483783" r:id="rId4"/>
    <p:sldLayoutId id="2147483784" r:id="rId5"/>
    <p:sldLayoutId id="2147483779" r:id="rId6"/>
    <p:sldLayoutId id="2147483785" r:id="rId7"/>
    <p:sldLayoutId id="2147483778" r:id="rId8"/>
    <p:sldLayoutId id="2147483786" r:id="rId9"/>
    <p:sldLayoutId id="2147483777" r:id="rId10"/>
    <p:sldLayoutId id="2147483787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anchor="ctr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FFFFFF"/>
                </a:solidFill>
              </a:rPr>
              <a:t>East Valley Bar Association, January 21, 2011</a:t>
            </a:r>
            <a:endParaRPr lang="en-US" sz="2200" smtClean="0">
              <a:solidFill>
                <a:srgbClr val="FFFFFF"/>
              </a:solidFill>
            </a:endParaRPr>
          </a:p>
        </p:txBody>
      </p:sp>
      <p:sp>
        <p:nvSpPr>
          <p:cNvPr id="3077" name="Title 1"/>
          <p:cNvSpPr>
            <a:spLocks/>
          </p:cNvSpPr>
          <p:nvPr/>
        </p:nvSpPr>
        <p:spPr bwMode="auto">
          <a:xfrm>
            <a:off x="2209800" y="3962400"/>
            <a:ext cx="693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b"/>
          <a:lstStyle/>
          <a:p>
            <a:pPr algn="ctr"/>
            <a:r>
              <a:rPr lang="en-US" sz="3600">
                <a:solidFill>
                  <a:schemeClr val="tx2"/>
                </a:solidFill>
                <a:latin typeface="Tw Cen MT" pitchFamily="34" charset="0"/>
              </a:rPr>
              <a:t>Judge Bruce R. Cohen</a:t>
            </a:r>
            <a:br>
              <a:rPr lang="en-US" sz="3600">
                <a:solidFill>
                  <a:schemeClr val="tx2"/>
                </a:solidFill>
                <a:latin typeface="Tw Cen MT" pitchFamily="34" charset="0"/>
              </a:rPr>
            </a:br>
            <a:r>
              <a:rPr lang="en-US" sz="3600">
                <a:solidFill>
                  <a:schemeClr val="tx2"/>
                </a:solidFill>
                <a:latin typeface="Tw Cen MT" pitchFamily="34" charset="0"/>
              </a:rPr>
              <a:t>And </a:t>
            </a:r>
            <a:br>
              <a:rPr lang="en-US" sz="3600">
                <a:solidFill>
                  <a:schemeClr val="tx2"/>
                </a:solidFill>
                <a:latin typeface="Tw Cen MT" pitchFamily="34" charset="0"/>
              </a:rPr>
            </a:br>
            <a:r>
              <a:rPr lang="en-US" sz="3600">
                <a:solidFill>
                  <a:schemeClr val="tx2"/>
                </a:solidFill>
                <a:latin typeface="Tw Cen MT" pitchFamily="34" charset="0"/>
              </a:rPr>
              <a:t> Judge David B. Gass</a:t>
            </a:r>
            <a:endParaRPr lang="en-US" sz="2300">
              <a:solidFill>
                <a:schemeClr val="tx2"/>
              </a:solidFill>
              <a:latin typeface="Tw Cen MT" pitchFamily="34" charset="0"/>
            </a:endParaRP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0"/>
            <a:ext cx="25908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5875" y="4191000"/>
          <a:ext cx="2806700" cy="1752600"/>
        </p:xfrm>
        <a:graphic>
          <a:graphicData uri="http://schemas.openxmlformats.org/presentationml/2006/ole">
            <p:oleObj spid="_x0000_s3075" name="PhotoHouse" r:id="rId5" imgW="8088889" imgH="5053968" progId="">
              <p:embed/>
            </p:oleObj>
          </a:graphicData>
        </a:graphic>
      </p:graphicFrame>
      <p:sp>
        <p:nvSpPr>
          <p:cNvPr id="3079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6934200" cy="1524000"/>
          </a:xfrm>
        </p:spPr>
        <p:txBody>
          <a:bodyPr/>
          <a:lstStyle/>
          <a:p>
            <a:pPr algn="ctr" eaLnBrk="1" hangingPunct="1"/>
            <a:r>
              <a:rPr lang="en-US" sz="3600" b="1" cap="none" smtClean="0"/>
              <a:t>Family Law:</a:t>
            </a:r>
            <a:br>
              <a:rPr lang="en-US" sz="3600" b="1" cap="none" smtClean="0"/>
            </a:br>
            <a:r>
              <a:rPr lang="en-US" sz="3600" b="1" cap="none" smtClean="0"/>
              <a:t>A View From</a:t>
            </a:r>
            <a:br>
              <a:rPr lang="en-US" sz="3600" b="1" cap="none" smtClean="0"/>
            </a:br>
            <a:r>
              <a:rPr lang="en-US" sz="3600" b="1" cap="none" smtClean="0"/>
              <a:t>The Bench</a:t>
            </a:r>
            <a:endParaRPr lang="en-US" sz="2300" cap="none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2"/>
          <p:cNvSpPr txBox="1">
            <a:spLocks noChangeArrowheads="1"/>
          </p:cNvSpPr>
          <p:nvPr/>
        </p:nvSpPr>
        <p:spPr bwMode="auto">
          <a:xfrm>
            <a:off x="76200" y="1616075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pPr algn="just"/>
            <a:r>
              <a:rPr lang="en-US" sz="3200"/>
              <a:t>Life insurance for the benefit</a:t>
            </a:r>
          </a:p>
          <a:p>
            <a:pPr algn="just"/>
            <a:r>
              <a:rPr lang="en-US" sz="3200"/>
              <a:t>of the other party.</a:t>
            </a:r>
          </a:p>
        </p:txBody>
      </p: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2971800" y="2590800"/>
            <a:ext cx="5943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endParaRPr lang="en-US" sz="2400"/>
          </a:p>
          <a:p>
            <a:r>
              <a:rPr lang="en-US" sz="2400"/>
              <a:t>Only if the parties agree, as in a Consent Decree or a Rule 69 Agreement.</a:t>
            </a:r>
          </a:p>
          <a:p>
            <a:endParaRPr lang="en-US" sz="2400"/>
          </a:p>
          <a:p>
            <a:r>
              <a:rPr lang="en-US" sz="2400"/>
              <a:t>If the parties agree and it is included in an order, the Court will enforce the requirement.</a:t>
            </a:r>
          </a:p>
          <a:p>
            <a:endParaRPr lang="en-US" sz="2400"/>
          </a:p>
          <a:p>
            <a:r>
              <a:rPr lang="en-US" sz="2400"/>
              <a:t>There might be some exceptional circumstance, but it would be very fact specific.</a:t>
            </a:r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4400">
                <a:solidFill>
                  <a:schemeClr val="tx2"/>
                </a:solidFill>
                <a:latin typeface="Tw Cen MT" pitchFamily="34" charset="0"/>
              </a:rPr>
              <a:t>Life Insurance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ChangeArrowheads="1"/>
          </p:cNvSpPr>
          <p:nvPr/>
        </p:nvSpPr>
        <p:spPr bwMode="auto">
          <a:xfrm>
            <a:off x="2971800" y="2590800"/>
            <a:ext cx="5943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2400"/>
              <a:t>What is there evidentiary value?</a:t>
            </a:r>
          </a:p>
          <a:p>
            <a:endParaRPr lang="en-US" sz="2400"/>
          </a:p>
          <a:p>
            <a:r>
              <a:rPr lang="en-US" sz="2400"/>
              <a:t>How best to use them?</a:t>
            </a:r>
          </a:p>
          <a:p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Read them carefully.  If you admit them, we will.</a:t>
            </a:r>
          </a:p>
          <a:p>
            <a:pPr lvl="1">
              <a:buFontTx/>
              <a:buChar char="•"/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Make sure that you have more to your case.</a:t>
            </a:r>
          </a:p>
        </p:txBody>
      </p:sp>
      <p:sp>
        <p:nvSpPr>
          <p:cNvPr id="25602" name="Title 1"/>
          <p:cNvSpPr txBox="1">
            <a:spLocks/>
          </p:cNvSpPr>
          <p:nvPr/>
        </p:nvSpPr>
        <p:spPr bwMode="auto">
          <a:xfrm>
            <a:off x="0" y="762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4400">
                <a:solidFill>
                  <a:schemeClr val="tx2"/>
                </a:solidFill>
                <a:latin typeface="Tw Cen MT" pitchFamily="34" charset="0"/>
              </a:rPr>
              <a:t>Custody Evaluation</a:t>
            </a:r>
          </a:p>
          <a:p>
            <a:r>
              <a:rPr lang="en-US" sz="4400">
                <a:solidFill>
                  <a:schemeClr val="tx2"/>
                </a:solidFill>
                <a:latin typeface="Tw Cen MT" pitchFamily="34" charset="0"/>
              </a:rPr>
              <a:t>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2"/>
          <p:cNvSpPr txBox="1">
            <a:spLocks noChangeArrowheads="1"/>
          </p:cNvSpPr>
          <p:nvPr/>
        </p:nvSpPr>
        <p:spPr bwMode="auto">
          <a:xfrm>
            <a:off x="76200" y="1858963"/>
            <a:ext cx="693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pPr algn="just"/>
            <a:r>
              <a:rPr lang="en-US" sz="3200"/>
              <a:t>Are there presumptions?</a:t>
            </a:r>
          </a:p>
        </p:txBody>
      </p:sp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2971800" y="2590800"/>
            <a:ext cx="59436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A.R.S. § 25-403 makes the child’s best interest the primary concern.</a:t>
            </a:r>
          </a:p>
          <a:p>
            <a:endParaRPr lang="en-US" sz="1200"/>
          </a:p>
          <a:p>
            <a:pPr>
              <a:buFontTx/>
              <a:buChar char="•"/>
            </a:pPr>
            <a:r>
              <a:rPr lang="en-US" sz="2400"/>
              <a:t>A.R.S. § 25-103.B says:</a:t>
            </a:r>
          </a:p>
          <a:p>
            <a:endParaRPr lang="en-US" sz="1200"/>
          </a:p>
          <a:p>
            <a:r>
              <a:rPr lang="en-US"/>
              <a:t>It also is the declared public policy of this state and the general purpose of this title that absent evidence to the contrary, it is in a child's best interest:</a:t>
            </a:r>
          </a:p>
          <a:p>
            <a:endParaRPr lang="en-US"/>
          </a:p>
          <a:p>
            <a:r>
              <a:rPr lang="en-US"/>
              <a:t>1. To have substantial, frequent, meaningful and continuing parenting time with both parents.</a:t>
            </a:r>
          </a:p>
          <a:p>
            <a:endParaRPr lang="en-US"/>
          </a:p>
          <a:p>
            <a:r>
              <a:rPr lang="en-US"/>
              <a:t>2. To have both parents participate in decision-making about the child.</a:t>
            </a:r>
            <a:endParaRPr lang="en-US" sz="2400"/>
          </a:p>
          <a:p>
            <a:endParaRPr lang="en-US" sz="2400"/>
          </a:p>
        </p:txBody>
      </p:sp>
      <p:sp>
        <p:nvSpPr>
          <p:cNvPr id="26627" name="Title 1"/>
          <p:cNvSpPr txBox="1">
            <a:spLocks/>
          </p:cNvSpPr>
          <p:nvPr/>
        </p:nvSpPr>
        <p:spPr bwMode="auto">
          <a:xfrm>
            <a:off x="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4400"/>
              <a:t>Parenting Time or</a:t>
            </a:r>
          </a:p>
          <a:p>
            <a:r>
              <a:rPr lang="en-US" sz="4400"/>
              <a:t>Custody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2"/>
          <p:cNvSpPr txBox="1">
            <a:spLocks noChangeArrowheads="1"/>
          </p:cNvSpPr>
          <p:nvPr/>
        </p:nvSpPr>
        <p:spPr bwMode="auto">
          <a:xfrm>
            <a:off x="76200" y="1858963"/>
            <a:ext cx="693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pPr algn="just"/>
            <a:endParaRPr lang="en-US" sz="3200"/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2971800" y="2590800"/>
            <a:ext cx="5943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DO treat everyone else in the courtroom, including court staff, with respect.</a:t>
            </a:r>
            <a:endParaRPr lang="en-US" sz="1200"/>
          </a:p>
          <a:p>
            <a:pPr>
              <a:buFontTx/>
              <a:buChar char="•"/>
            </a:pPr>
            <a:r>
              <a:rPr lang="en-US" sz="2400"/>
              <a:t>  DON’T interrupt each other during arguments.</a:t>
            </a:r>
          </a:p>
          <a:p>
            <a:pPr>
              <a:buFontTx/>
              <a:buChar char="•"/>
            </a:pPr>
            <a:r>
              <a:rPr lang="en-US" sz="2400"/>
              <a:t>  DO be prepared to ask for specific relief.</a:t>
            </a:r>
          </a:p>
          <a:p>
            <a:pPr>
              <a:buFontTx/>
              <a:buChar char="•"/>
            </a:pPr>
            <a:r>
              <a:rPr lang="en-US" sz="2400"/>
              <a:t>  DON’T just parrot the statutory language when asking for relief.</a:t>
            </a:r>
          </a:p>
          <a:p>
            <a:pPr>
              <a:buFontTx/>
              <a:buChar char="•"/>
            </a:pPr>
            <a:r>
              <a:rPr lang="en-US" sz="2400"/>
              <a:t>  DO prepare and submit a clear and concise pretrial statement.</a:t>
            </a:r>
          </a:p>
          <a:p>
            <a:pPr>
              <a:buFontTx/>
              <a:buChar char="•"/>
            </a:pPr>
            <a:r>
              <a:rPr lang="en-US" sz="2400"/>
              <a:t>  DON’T submit your exhibits late.</a:t>
            </a:r>
          </a:p>
        </p:txBody>
      </p:sp>
      <p:sp>
        <p:nvSpPr>
          <p:cNvPr id="27651" name="Title 1"/>
          <p:cNvSpPr txBox="1">
            <a:spLocks/>
          </p:cNvSpPr>
          <p:nvPr/>
        </p:nvSpPr>
        <p:spPr bwMode="auto">
          <a:xfrm>
            <a:off x="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4400"/>
              <a:t>Do’s and Don’ts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2"/>
          <p:cNvSpPr txBox="1">
            <a:spLocks noChangeArrowheads="1"/>
          </p:cNvSpPr>
          <p:nvPr/>
        </p:nvSpPr>
        <p:spPr bwMode="auto">
          <a:xfrm>
            <a:off x="76200" y="1858963"/>
            <a:ext cx="693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pPr algn="just"/>
            <a:endParaRPr lang="en-US" sz="3200"/>
          </a:p>
        </p:txBody>
      </p:sp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2971800" y="2590800"/>
            <a:ext cx="5943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If the statute includes a list of factors, DO cover each, even if it is to just point out that the factor does not apply.</a:t>
            </a:r>
          </a:p>
          <a:p>
            <a:pPr>
              <a:buFontTx/>
              <a:buChar char="•"/>
            </a:pPr>
            <a:r>
              <a:rPr lang="en-US" sz="2400"/>
              <a:t>  DON’T comment on an answer, and DON’T thank the witness for an answer.</a:t>
            </a:r>
          </a:p>
          <a:p>
            <a:pPr>
              <a:buFontTx/>
              <a:buChar char="•"/>
            </a:pPr>
            <a:r>
              <a:rPr lang="en-US" sz="2400"/>
              <a:t>  DO use signposts, such as telling the witness, “We are going to cover child support now.”</a:t>
            </a:r>
          </a:p>
          <a:p>
            <a:pPr>
              <a:buFontTx/>
              <a:buChar char="•"/>
            </a:pPr>
            <a:r>
              <a:rPr lang="en-US" sz="2400"/>
              <a:t>  DON’T forget jurisdictional testimony.</a:t>
            </a:r>
          </a:p>
        </p:txBody>
      </p:sp>
      <p:sp>
        <p:nvSpPr>
          <p:cNvPr id="28675" name="Title 1"/>
          <p:cNvSpPr txBox="1">
            <a:spLocks/>
          </p:cNvSpPr>
          <p:nvPr/>
        </p:nvSpPr>
        <p:spPr bwMode="auto">
          <a:xfrm>
            <a:off x="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4400"/>
              <a:t>Do’s and Don’ts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2"/>
          <p:cNvSpPr txBox="1">
            <a:spLocks noChangeArrowheads="1"/>
          </p:cNvSpPr>
          <p:nvPr/>
        </p:nvSpPr>
        <p:spPr bwMode="auto">
          <a:xfrm>
            <a:off x="76200" y="1858963"/>
            <a:ext cx="693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pPr algn="just"/>
            <a:endParaRPr lang="en-US" sz="3200"/>
          </a:p>
        </p:txBody>
      </p:sp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2971800" y="2590800"/>
            <a:ext cx="59436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en-US" sz="3200"/>
              <a:t>DO remember that it is your client’s life, not your life.  Always maintain your professionalism.</a:t>
            </a:r>
          </a:p>
          <a:p>
            <a:endParaRPr lang="en-US" sz="3200"/>
          </a:p>
          <a:p>
            <a:r>
              <a:rPr lang="en-US" sz="3200"/>
              <a:t>DO be prepared.</a:t>
            </a:r>
          </a:p>
        </p:txBody>
      </p:sp>
      <p:sp>
        <p:nvSpPr>
          <p:cNvPr id="29699" name="Title 1"/>
          <p:cNvSpPr txBox="1">
            <a:spLocks/>
          </p:cNvSpPr>
          <p:nvPr/>
        </p:nvSpPr>
        <p:spPr bwMode="auto">
          <a:xfrm>
            <a:off x="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4400"/>
              <a:t>Do’s and Don’ts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Court Rule Update</a:t>
            </a:r>
          </a:p>
        </p:txBody>
      </p:sp>
      <p:sp>
        <p:nvSpPr>
          <p:cNvPr id="30722" name="TextBox 12"/>
          <p:cNvSpPr txBox="1">
            <a:spLocks noChangeArrowheads="1"/>
          </p:cNvSpPr>
          <p:nvPr/>
        </p:nvSpPr>
        <p:spPr bwMode="auto">
          <a:xfrm>
            <a:off x="76200" y="15240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r>
              <a:rPr lang="en-US" sz="2200" b="1"/>
              <a:t>Rules 5.1, 47, 67(b), 69, 74 &amp; 78, A.R.F.L.P.</a:t>
            </a:r>
            <a:endParaRPr lang="en-US" sz="2200"/>
          </a:p>
          <a:p>
            <a:r>
              <a:rPr lang="en-US" sz="2200" b="1"/>
              <a:t>R-09-0042</a:t>
            </a: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2057400" y="2667000"/>
            <a:ext cx="6858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b="1"/>
              <a:t>Approved</a:t>
            </a:r>
          </a:p>
          <a:p>
            <a:endParaRPr lang="en-US"/>
          </a:p>
          <a:p>
            <a:r>
              <a:rPr lang="en-US"/>
              <a:t>Allows for temporary orders in non-parent custody cases </a:t>
            </a:r>
          </a:p>
          <a:p>
            <a:endParaRPr lang="en-US"/>
          </a:p>
          <a:p>
            <a:r>
              <a:rPr lang="en-US"/>
              <a:t>Establishes procedures for consolidating and transferring dependency and custody proceedings, and deferring jurisdiction</a:t>
            </a:r>
          </a:p>
          <a:p>
            <a:endParaRPr lang="en-US"/>
          </a:p>
          <a:p>
            <a:r>
              <a:rPr lang="en-US"/>
              <a:t>Allows court to appoint a judge pro tempore as a private mediator, who then may approve Rule 69 agreements and sign decrees  (</a:t>
            </a:r>
            <a:r>
              <a:rPr lang="en-US" i="1"/>
              <a:t>In re Marriage of Reeder v. Johnson</a:t>
            </a:r>
            <a:r>
              <a:rPr lang="en-US"/>
              <a:t>, -- Ariz. --, -- P.3d --, 2010 WL 3339457 (Ariz. Ct. App. Div. 1, 2010))</a:t>
            </a:r>
          </a:p>
          <a:p>
            <a:endParaRPr lang="en-US"/>
          </a:p>
          <a:p>
            <a:r>
              <a:rPr lang="en-US"/>
              <a:t>Clarifies Rule 69 agreement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Court Rule Update</a:t>
            </a:r>
          </a:p>
        </p:txBody>
      </p:sp>
      <p:sp>
        <p:nvSpPr>
          <p:cNvPr id="31746" name="TextBox 12"/>
          <p:cNvSpPr txBox="1">
            <a:spLocks noChangeArrowheads="1"/>
          </p:cNvSpPr>
          <p:nvPr/>
        </p:nvSpPr>
        <p:spPr bwMode="auto">
          <a:xfrm>
            <a:off x="76200" y="1524000"/>
            <a:ext cx="6934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r>
              <a:rPr lang="en-US" sz="2200" b="1"/>
              <a:t>Rules 5.1, 47, 67(b), 69, 74 &amp; 78, A.R.F.L.P.</a:t>
            </a:r>
            <a:endParaRPr lang="en-US" sz="2200"/>
          </a:p>
          <a:p>
            <a:r>
              <a:rPr lang="en-US" sz="2200" b="1"/>
              <a:t>R-09-0042</a:t>
            </a:r>
          </a:p>
          <a:p>
            <a:r>
              <a:rPr lang="en-US" sz="2200" b="1"/>
              <a:t>(Continued)</a:t>
            </a: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2057400" y="2667000"/>
            <a:ext cx="6858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b="1"/>
              <a:t>Approved</a:t>
            </a:r>
          </a:p>
          <a:p>
            <a:endParaRPr lang="en-US"/>
          </a:p>
          <a:p>
            <a:r>
              <a:rPr lang="en-US"/>
              <a:t>Precludes counsel from attending parenting coordinator meetings</a:t>
            </a:r>
          </a:p>
          <a:p>
            <a:endParaRPr lang="en-US"/>
          </a:p>
          <a:p>
            <a:r>
              <a:rPr lang="en-US"/>
              <a:t>Provides that offers of judgment are not permitted in family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Court Rule Update</a:t>
            </a:r>
          </a:p>
        </p:txBody>
      </p:sp>
      <p:sp>
        <p:nvSpPr>
          <p:cNvPr id="32770" name="TextBox 12"/>
          <p:cNvSpPr txBox="1">
            <a:spLocks noChangeArrowheads="1"/>
          </p:cNvSpPr>
          <p:nvPr/>
        </p:nvSpPr>
        <p:spPr bwMode="auto">
          <a:xfrm>
            <a:off x="76200" y="1524000"/>
            <a:ext cx="6934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r>
              <a:rPr lang="en-US" sz="2200" b="1"/>
              <a:t>Rule 6(E)(4)(e)(2), </a:t>
            </a:r>
            <a:r>
              <a:rPr lang="en-US" b="1"/>
              <a:t>Rules of Protective Order Procedure</a:t>
            </a:r>
            <a:endParaRPr lang="en-US" sz="2200" b="1"/>
          </a:p>
          <a:p>
            <a:r>
              <a:rPr lang="en-US" sz="2200" b="1"/>
              <a:t>R-09-0045</a:t>
            </a:r>
          </a:p>
          <a:p>
            <a:endParaRPr lang="en-US" sz="2200" b="1"/>
          </a:p>
        </p:txBody>
      </p:sp>
      <p:sp>
        <p:nvSpPr>
          <p:cNvPr id="32771" name="Rectangle 8"/>
          <p:cNvSpPr>
            <a:spLocks noChangeArrowheads="1"/>
          </p:cNvSpPr>
          <p:nvPr/>
        </p:nvSpPr>
        <p:spPr bwMode="auto">
          <a:xfrm>
            <a:off x="2057400" y="2667000"/>
            <a:ext cx="6858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>
              <a:buFont typeface="Arial" charset="0"/>
              <a:buNone/>
            </a:pPr>
            <a:r>
              <a:rPr lang="en-US" b="1"/>
              <a:t>Rejected</a:t>
            </a:r>
          </a:p>
          <a:p>
            <a:pPr>
              <a:buFont typeface="Arial" charset="0"/>
              <a:buNone/>
            </a:pPr>
            <a:endParaRPr lang="en-US"/>
          </a:p>
          <a:p>
            <a:pPr>
              <a:buFont typeface="Arial" charset="0"/>
              <a:buNone/>
            </a:pPr>
            <a:r>
              <a:rPr lang="en-US"/>
              <a:t>Would have repealed as unconstitutional the provision authorizing a judicial officer to prohibit a defendant from possessing, purchasing, or receiving firearms and ammunition for the duration of an injunction against harassment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Court Rule Update</a:t>
            </a:r>
          </a:p>
        </p:txBody>
      </p:sp>
      <p:sp>
        <p:nvSpPr>
          <p:cNvPr id="33794" name="TextBox 12"/>
          <p:cNvSpPr txBox="1">
            <a:spLocks noChangeArrowheads="1"/>
          </p:cNvSpPr>
          <p:nvPr/>
        </p:nvSpPr>
        <p:spPr bwMode="auto">
          <a:xfrm>
            <a:off x="76200" y="15240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r>
              <a:rPr lang="en-US" sz="2200" b="1"/>
              <a:t>Rule 1(D)(4), Rules of Protective Order Procedure</a:t>
            </a:r>
          </a:p>
          <a:p>
            <a:r>
              <a:rPr lang="en-US" sz="2200" b="1"/>
              <a:t>R-10-0013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2057400" y="2667000"/>
            <a:ext cx="6858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>
              <a:buFont typeface="Arial" charset="0"/>
              <a:buNone/>
            </a:pPr>
            <a:r>
              <a:rPr lang="en-US" b="1"/>
              <a:t>Rejected</a:t>
            </a:r>
          </a:p>
          <a:p>
            <a:pPr>
              <a:buFont typeface="Arial" charset="0"/>
              <a:buNone/>
            </a:pPr>
            <a:endParaRPr lang="en-US"/>
          </a:p>
          <a:p>
            <a:pPr>
              <a:buFont typeface="Arial" charset="0"/>
              <a:buNone/>
            </a:pPr>
            <a:r>
              <a:rPr lang="en-US"/>
              <a:t>Would have permitted the court to direct a defendant to remain in the courtroom for a period of time after the plaintiff is excused </a:t>
            </a:r>
            <a:r>
              <a:rPr lang="en-US" b="1" i="1" u="sng"/>
              <a:t>only</a:t>
            </a:r>
            <a:r>
              <a:rPr lang="en-US"/>
              <a:t> in cases in which an order of protection or an injunction against harassment remains in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2971800" y="2362200"/>
            <a:ext cx="5943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/>
              <a:t>1. Statutory factors to determine spousal maintenance.</a:t>
            </a:r>
          </a:p>
          <a:p>
            <a:r>
              <a:rPr lang="en-US"/>
              <a:t> </a:t>
            </a:r>
          </a:p>
          <a:p>
            <a:r>
              <a:rPr lang="en-US"/>
              <a:t>2. Parenting Coordinators: Their authority and role.</a:t>
            </a:r>
          </a:p>
          <a:p>
            <a:r>
              <a:rPr lang="en-US"/>
              <a:t> </a:t>
            </a:r>
          </a:p>
          <a:p>
            <a:r>
              <a:rPr lang="en-US"/>
              <a:t>3. </a:t>
            </a:r>
            <a:r>
              <a:rPr lang="en-US" i="1"/>
              <a:t>Andrew R. v. Arizona DES</a:t>
            </a:r>
            <a:r>
              <a:rPr lang="en-US"/>
              <a:t> and the Acknowledgment of Paternity under A.R.S. § 25-812.</a:t>
            </a:r>
          </a:p>
          <a:p>
            <a:r>
              <a:rPr lang="en-US"/>
              <a:t> </a:t>
            </a:r>
          </a:p>
          <a:p>
            <a:r>
              <a:rPr lang="en-US"/>
              <a:t>4. Life insurance for the benefit of the other party.</a:t>
            </a:r>
          </a:p>
          <a:p>
            <a:r>
              <a:rPr lang="en-US"/>
              <a:t> </a:t>
            </a:r>
          </a:p>
          <a:p>
            <a:r>
              <a:rPr lang="en-US"/>
              <a:t>5. Custody evaluation reports:  What weight?</a:t>
            </a:r>
          </a:p>
          <a:p>
            <a:r>
              <a:rPr lang="en-US"/>
              <a:t> </a:t>
            </a:r>
          </a:p>
          <a:p>
            <a:r>
              <a:rPr lang="en-US"/>
              <a:t>6. Presumptions:  Equal Parenting Time and Custody</a:t>
            </a:r>
          </a:p>
          <a:p>
            <a:r>
              <a:rPr lang="en-US"/>
              <a:t> </a:t>
            </a:r>
          </a:p>
          <a:p>
            <a:r>
              <a:rPr lang="en-US"/>
              <a:t>7. Family Court “Do's and Don'ts.”</a:t>
            </a:r>
          </a:p>
          <a:p>
            <a:endParaRPr lang="en-US"/>
          </a:p>
          <a:p>
            <a:r>
              <a:rPr lang="en-US"/>
              <a:t>8. Court Rule Update.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Court Rule Update</a:t>
            </a:r>
          </a:p>
        </p:txBody>
      </p:sp>
      <p:sp>
        <p:nvSpPr>
          <p:cNvPr id="34818" name="TextBox 12"/>
          <p:cNvSpPr txBox="1">
            <a:spLocks noChangeArrowheads="1"/>
          </p:cNvSpPr>
          <p:nvPr/>
        </p:nvSpPr>
        <p:spPr bwMode="auto">
          <a:xfrm>
            <a:off x="76200" y="15240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r>
              <a:rPr lang="en-US" sz="2200" b="1"/>
              <a:t>Rule 1(B)(1)(d),</a:t>
            </a:r>
            <a:r>
              <a:rPr lang="en-US" sz="2200"/>
              <a:t> </a:t>
            </a:r>
            <a:r>
              <a:rPr lang="en-US" sz="2200" b="1"/>
              <a:t>Rules of Protective Order Procedure</a:t>
            </a:r>
          </a:p>
          <a:p>
            <a:r>
              <a:rPr lang="en-US" sz="2200" b="1"/>
              <a:t>R-10-0014</a:t>
            </a: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2057400" y="2667000"/>
            <a:ext cx="685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>
              <a:buFont typeface="Arial" charset="0"/>
              <a:buNone/>
            </a:pPr>
            <a:r>
              <a:rPr lang="en-US" b="1"/>
              <a:t>Rejected</a:t>
            </a:r>
          </a:p>
          <a:p>
            <a:pPr>
              <a:buFont typeface="Arial" charset="0"/>
              <a:buNone/>
            </a:pPr>
            <a:endParaRPr lang="en-US"/>
          </a:p>
          <a:p>
            <a:pPr>
              <a:buFont typeface="Arial" charset="0"/>
              <a:buNone/>
            </a:pPr>
            <a:r>
              <a:rPr lang="en-US"/>
              <a:t>Would have replaced the term "victim" in the rules with "plaintiff" or, in appropriate situations, "alleged victim”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ChangeArrowheads="1"/>
          </p:cNvSpPr>
          <p:nvPr/>
        </p:nvSpPr>
        <p:spPr bwMode="auto">
          <a:xfrm>
            <a:off x="2971800" y="2590800"/>
            <a:ext cx="5943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2400"/>
              <a:t>When the parties divorce, each leaves with a reservoir and a pool.  A spillway connects the pools.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The pools may not be the same size.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The pools may need to get smaller.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The goal is to close off the spillway by making sure that each party has a reservoir big enough to service the pool.</a:t>
            </a:r>
          </a:p>
        </p:txBody>
      </p:sp>
      <p:sp>
        <p:nvSpPr>
          <p:cNvPr id="17410" name="Title 1"/>
          <p:cNvSpPr>
            <a:spLocks/>
          </p:cNvSpPr>
          <p:nvPr/>
        </p:nvSpPr>
        <p:spPr bwMode="auto">
          <a:xfrm>
            <a:off x="-762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3600">
                <a:latin typeface="Tw Cen MT" pitchFamily="34" charset="0"/>
              </a:rPr>
              <a:t>Spousal maintenance and</a:t>
            </a:r>
            <a:br>
              <a:rPr lang="en-US" sz="3600">
                <a:latin typeface="Tw Cen MT" pitchFamily="34" charset="0"/>
              </a:rPr>
            </a:br>
            <a:r>
              <a:rPr lang="en-US" sz="3600">
                <a:latin typeface="Tw Cen MT" pitchFamily="34" charset="0"/>
              </a:rPr>
              <a:t>Statutory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ChangeArrowheads="1"/>
          </p:cNvSpPr>
          <p:nvPr/>
        </p:nvSpPr>
        <p:spPr bwMode="auto">
          <a:xfrm>
            <a:off x="2971800" y="2286000"/>
            <a:ext cx="5943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2400" b="1" i="1" u="sng"/>
              <a:t>Case law:</a:t>
            </a:r>
            <a:r>
              <a:rPr lang="en-US" sz="2400"/>
              <a:t>  In determining the amount and duration, "the current aim [of spousal maintenance] is to achieve independence for both parties </a:t>
            </a:r>
            <a:r>
              <a:rPr lang="en-US" sz="2400" b="1" i="1" u="sng"/>
              <a:t>and</a:t>
            </a:r>
            <a:r>
              <a:rPr lang="en-US" sz="2400"/>
              <a:t> to require an effort toward independence by the party requesting maintenance."  </a:t>
            </a:r>
            <a:r>
              <a:rPr lang="en-US" sz="2400" i="1"/>
              <a:t>Schroeder v. Schroeder</a:t>
            </a:r>
            <a:r>
              <a:rPr lang="en-US" sz="2400"/>
              <a:t>, 161 Ariz. 316, 321, 778 P.2d 1212, 1217 (1989) (emphasis added).</a:t>
            </a:r>
          </a:p>
          <a:p>
            <a:endParaRPr lang="en-US" sz="2400"/>
          </a:p>
          <a:p>
            <a:r>
              <a:rPr lang="en-US" sz="2400" b="1" i="1" u="sng"/>
              <a:t>Statute:</a:t>
            </a:r>
            <a:r>
              <a:rPr lang="en-US" sz="2400"/>
              <a:t>  The Court must consider the statutory factors of A.R.S. § 25-319(B). </a:t>
            </a:r>
          </a:p>
        </p:txBody>
      </p:sp>
      <p:sp>
        <p:nvSpPr>
          <p:cNvPr id="18434" name="Title 1"/>
          <p:cNvSpPr>
            <a:spLocks/>
          </p:cNvSpPr>
          <p:nvPr/>
        </p:nvSpPr>
        <p:spPr bwMode="auto">
          <a:xfrm>
            <a:off x="-762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3600">
                <a:latin typeface="Tw Cen MT" pitchFamily="34" charset="0"/>
              </a:rPr>
              <a:t>Spousal maintenance and</a:t>
            </a:r>
            <a:br>
              <a:rPr lang="en-US" sz="3600">
                <a:latin typeface="Tw Cen MT" pitchFamily="34" charset="0"/>
              </a:rPr>
            </a:br>
            <a:r>
              <a:rPr lang="en-US" sz="3600">
                <a:latin typeface="Tw Cen MT" pitchFamily="34" charset="0"/>
              </a:rPr>
              <a:t>Statutory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/>
          </p:cNvSpPr>
          <p:nvPr/>
        </p:nvSpPr>
        <p:spPr bwMode="auto">
          <a:xfrm>
            <a:off x="-762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3600">
                <a:latin typeface="Tw Cen MT" pitchFamily="34" charset="0"/>
              </a:rPr>
              <a:t>Spousal maintenance and</a:t>
            </a:r>
            <a:br>
              <a:rPr lang="en-US" sz="3600">
                <a:latin typeface="Tw Cen MT" pitchFamily="34" charset="0"/>
              </a:rPr>
            </a:br>
            <a:r>
              <a:rPr lang="en-US" sz="3600">
                <a:latin typeface="Tw Cen MT" pitchFamily="34" charset="0"/>
              </a:rPr>
              <a:t>Statutory factors</a:t>
            </a:r>
          </a:p>
        </p:txBody>
      </p:sp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81534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/>
          </p:cNvSpPr>
          <p:nvPr/>
        </p:nvSpPr>
        <p:spPr bwMode="auto">
          <a:xfrm>
            <a:off x="-762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3600">
                <a:latin typeface="Tw Cen MT" pitchFamily="34" charset="0"/>
              </a:rPr>
              <a:t>Spousal maintenance and</a:t>
            </a:r>
            <a:br>
              <a:rPr lang="en-US" sz="3600">
                <a:latin typeface="Tw Cen MT" pitchFamily="34" charset="0"/>
              </a:rPr>
            </a:br>
            <a:r>
              <a:rPr lang="en-US" sz="3600">
                <a:latin typeface="Tw Cen MT" pitchFamily="34" charset="0"/>
              </a:rPr>
              <a:t>Statutory factors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2286000"/>
            <a:ext cx="82677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-76200" y="1524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Spousal maintenance and</a:t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>Statutory factors</a:t>
            </a:r>
          </a:p>
        </p:txBody>
      </p:sp>
      <p:sp>
        <p:nvSpPr>
          <p:cNvPr id="21506" name="TextBox 12"/>
          <p:cNvSpPr txBox="1">
            <a:spLocks noChangeArrowheads="1"/>
          </p:cNvSpPr>
          <p:nvPr/>
        </p:nvSpPr>
        <p:spPr bwMode="auto">
          <a:xfrm>
            <a:off x="76200" y="1570038"/>
            <a:ext cx="701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r>
              <a:rPr lang="en-US" sz="2400" b="1" u="sng">
                <a:latin typeface="Tw Cen MT" pitchFamily="34" charset="0"/>
              </a:rPr>
              <a:t>If the statute gives you a list of factors,</a:t>
            </a:r>
          </a:p>
          <a:p>
            <a:r>
              <a:rPr lang="en-US" sz="2400" b="1" u="sng">
                <a:latin typeface="Tw Cen MT" pitchFamily="34" charset="0"/>
              </a:rPr>
              <a:t>why not talk about all of them in order? </a:t>
            </a:r>
            <a:endParaRPr lang="en-US" sz="2400">
              <a:latin typeface="Tw Cen MT" pitchFamily="34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334000" y="3048000"/>
            <a:ext cx="358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3600"/>
              <a:t>By Jove!</a:t>
            </a:r>
          </a:p>
          <a:p>
            <a:endParaRPr lang="en-US" sz="3600"/>
          </a:p>
          <a:p>
            <a:r>
              <a:rPr lang="en-US" sz="3600"/>
              <a:t>I think I am onto something.</a:t>
            </a:r>
          </a:p>
        </p:txBody>
      </p:sp>
      <p:pic>
        <p:nvPicPr>
          <p:cNvPr id="21508" name="Picture 8" descr="judgeCohenBru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19400"/>
            <a:ext cx="22860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ChangeArrowheads="1"/>
          </p:cNvSpPr>
          <p:nvPr/>
        </p:nvSpPr>
        <p:spPr bwMode="auto">
          <a:xfrm>
            <a:off x="2971800" y="2590800"/>
            <a:ext cx="5943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2400"/>
              <a:t>What is a parenting coordinator’s role?</a:t>
            </a:r>
          </a:p>
          <a:p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Teach the parties to communicate and resolve conflict themselves.</a:t>
            </a:r>
          </a:p>
          <a:p>
            <a:pPr lvl="1"/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Resolve the issues that the parties cannot resolve.</a:t>
            </a:r>
          </a:p>
          <a:p>
            <a:endParaRPr lang="en-US" sz="2400"/>
          </a:p>
          <a:p>
            <a:r>
              <a:rPr lang="en-US" sz="2400"/>
              <a:t>What is a parenting coordinator’s authority?</a:t>
            </a:r>
          </a:p>
        </p:txBody>
      </p:sp>
      <p:sp>
        <p:nvSpPr>
          <p:cNvPr id="22530" name="Title 1"/>
          <p:cNvSpPr txBox="1">
            <a:spLocks/>
          </p:cNvSpPr>
          <p:nvPr/>
        </p:nvSpPr>
        <p:spPr bwMode="auto">
          <a:xfrm>
            <a:off x="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4400">
                <a:solidFill>
                  <a:schemeClr val="tx2"/>
                </a:solidFill>
                <a:latin typeface="Tw Cen MT" pitchFamily="34" charset="0"/>
              </a:rPr>
              <a:t>Parenting Coordinators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2"/>
          <p:cNvSpPr txBox="1">
            <a:spLocks noChangeArrowheads="1"/>
          </p:cNvSpPr>
          <p:nvPr/>
        </p:nvSpPr>
        <p:spPr bwMode="auto">
          <a:xfrm>
            <a:off x="76200" y="1720850"/>
            <a:ext cx="693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spAutoFit/>
          </a:bodyPr>
          <a:lstStyle/>
          <a:p>
            <a:r>
              <a:rPr lang="en-US" sz="3200" i="1"/>
              <a:t>Andrew R. v. Arizona DES, </a:t>
            </a:r>
          </a:p>
          <a:p>
            <a:r>
              <a:rPr lang="en-US" b="1"/>
              <a:t>223 Ariz. 453, 224 P.3d 950 (Ariz. App. 2010)</a:t>
            </a:r>
            <a:r>
              <a:rPr lang="en-US"/>
              <a:t> </a:t>
            </a:r>
          </a:p>
        </p:txBody>
      </p:sp>
      <p:sp>
        <p:nvSpPr>
          <p:cNvPr id="23554" name="Title 1"/>
          <p:cNvSpPr txBox="1">
            <a:spLocks/>
          </p:cNvSpPr>
          <p:nvPr/>
        </p:nvSpPr>
        <p:spPr bwMode="auto">
          <a:xfrm>
            <a:off x="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r>
              <a:rPr lang="en-US" sz="3200"/>
              <a:t>Acknowledgment of Paternity</a:t>
            </a:r>
          </a:p>
          <a:p>
            <a:r>
              <a:rPr lang="en-US" sz="3200"/>
              <a:t>and Paternity Challenges</a:t>
            </a:r>
          </a:p>
          <a:p>
            <a:endParaRPr lang="en-US" sz="3200">
              <a:solidFill>
                <a:schemeClr val="tx2"/>
              </a:solidFill>
              <a:latin typeface="Tw Cen MT" pitchFamily="34" charset="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2971800" y="2590800"/>
            <a:ext cx="59436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2200"/>
              <a:t>When construing a challenge to paternity under A.R.S. § 25-812(E), the court must apply the Rule 60(c)(3) six-month time limit.</a:t>
            </a:r>
          </a:p>
          <a:p>
            <a:endParaRPr lang="en-US" sz="2200"/>
          </a:p>
          <a:p>
            <a:r>
              <a:rPr lang="en-US" sz="2200"/>
              <a:t>A.R.S. § 25-812(E) applies only to paternity established when the parties both execute a voluntary acknowledgement of paternity.</a:t>
            </a:r>
          </a:p>
          <a:p>
            <a:endParaRPr lang="en-US" sz="2200"/>
          </a:p>
          <a:p>
            <a:r>
              <a:rPr lang="en-US" sz="2200"/>
              <a:t>It stands as the law.  It will control trial courts unless it is changed by the appellate courts.</a:t>
            </a:r>
          </a:p>
          <a:p>
            <a:endParaRPr lang="en-US" sz="2200"/>
          </a:p>
          <a:p>
            <a:r>
              <a:rPr lang="en-US" sz="2200"/>
              <a:t>Judge Weisberg dissented.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6311</TotalTime>
  <Words>897</Words>
  <Application>Microsoft Office PowerPoint</Application>
  <PresentationFormat>On-screen Show (4:3)</PresentationFormat>
  <Paragraphs>145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Tw Cen MT</vt:lpstr>
      <vt:lpstr>Wingdings</vt:lpstr>
      <vt:lpstr>Wingdings 2</vt:lpstr>
      <vt:lpstr>Calibri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PhotoHouse</vt:lpstr>
      <vt:lpstr>Family Law: A View From The Bench</vt:lpstr>
      <vt:lpstr>Overview</vt:lpstr>
      <vt:lpstr>Slide 3</vt:lpstr>
      <vt:lpstr>Slide 4</vt:lpstr>
      <vt:lpstr>Slide 5</vt:lpstr>
      <vt:lpstr>Slide 6</vt:lpstr>
      <vt:lpstr>Spousal maintenance and Statutory factors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Court Rule Update</vt:lpstr>
      <vt:lpstr>Court Rule Update</vt:lpstr>
      <vt:lpstr>Court Rule Update</vt:lpstr>
      <vt:lpstr>Court Rule Update</vt:lpstr>
      <vt:lpstr>Court Rule Update</vt:lpstr>
    </vt:vector>
  </TitlesOfParts>
  <Company>Arizona Supreme Court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and rule updates</dc:title>
  <dc:creator>Katy Proctor</dc:creator>
  <cp:lastModifiedBy>Michael Kielsky</cp:lastModifiedBy>
  <cp:revision>90</cp:revision>
  <dcterms:created xsi:type="dcterms:W3CDTF">2010-09-13T21:04:25Z</dcterms:created>
  <dcterms:modified xsi:type="dcterms:W3CDTF">2011-01-21T04:17:37Z</dcterms:modified>
</cp:coreProperties>
</file>